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91" r:id="rId3"/>
    <p:sldId id="292" r:id="rId4"/>
    <p:sldId id="294" r:id="rId5"/>
    <p:sldId id="260" r:id="rId6"/>
    <p:sldId id="300" r:id="rId7"/>
    <p:sldId id="274" r:id="rId8"/>
    <p:sldId id="263" r:id="rId9"/>
    <p:sldId id="278" r:id="rId10"/>
    <p:sldId id="276" r:id="rId11"/>
    <p:sldId id="277" r:id="rId12"/>
    <p:sldId id="258" r:id="rId13"/>
    <p:sldId id="288" r:id="rId14"/>
    <p:sldId id="301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333562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16346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77277323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33925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71383783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1924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473878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6599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402145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209995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33850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707774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59875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20931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81119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670897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11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hyperlink" Target="https://ru.wikipedia.org/wiki/%D0%98%D0%B2%D0%B0%D0%BD%D0%BE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0%D0%BE%D0%B4" TargetMode="External"/><Relationship Id="rId13" Type="http://schemas.openxmlformats.org/officeDocument/2006/relationships/hyperlink" Target="https://ru.wikipedia.org/wiki/%D0%A1%D0%BF%D0%B8%D1%81%D0%BE%D0%BA_%D0%B3%D0%BE%D1%80%D0%BE%D0%B4%D0%BE%D0%B2_%D0%A0%D0%BE%D1%81%D1%81%D0%B8%D0%B8_%D1%81_%D0%BD%D0%B0%D1%81%D0%B5%D0%BB%D0%B5%D0%BD%D0%B8%D0%B5%D0%BC_%D0%B1%D0%BE%D0%BB%D0%B5%D0%B5_100_%D1%82%D1%8B%D1%81%D1%8F%D1%87_%D0%B6%D0%B8%D1%82%D0%B5%D0%BB%D0%B5%D0%B9" TargetMode="External"/><Relationship Id="rId18" Type="http://schemas.openxmlformats.org/officeDocument/2006/relationships/hyperlink" Target="https://ru.wikipedia.org/wiki/%D0%9A%D0%BE%D1%81%D1%82%D1%80%D0%BE%D0%BC%D0%B0" TargetMode="External"/><Relationship Id="rId3" Type="http://schemas.openxmlformats.org/officeDocument/2006/relationships/image" Target="../media/image55.jpeg"/><Relationship Id="rId21" Type="http://schemas.openxmlformats.org/officeDocument/2006/relationships/hyperlink" Target="https://ru.wikipedia.org/wiki/%D0%A2%D1%83%D0%BD%D0%BE%D1%88%D0%BD%D0%B0_(%D0%B0%D1%8D%D1%80%D0%BE%D0%BF%D0%BE%D1%80%D1%82)" TargetMode="External"/><Relationship Id="rId7" Type="http://schemas.openxmlformats.org/officeDocument/2006/relationships/image" Target="../media/image59.png"/><Relationship Id="rId12" Type="http://schemas.openxmlformats.org/officeDocument/2006/relationships/hyperlink" Target="https://ru.wikipedia.org/wiki/%D0%AF%D1%80%D0%BE%D1%81%D0%BB%D0%B0%D0%B2%D0%BB%D1%8C" TargetMode="External"/><Relationship Id="rId17" Type="http://schemas.openxmlformats.org/officeDocument/2006/relationships/hyperlink" Target="https://ru.wikipedia.org/wiki/%D0%A0%D1%8B%D0%B1%D0%B8%D0%BD%D1%81%D0%BA" TargetMode="External"/><Relationship Id="rId2" Type="http://schemas.openxmlformats.org/officeDocument/2006/relationships/image" Target="../media/image54.jpeg"/><Relationship Id="rId16" Type="http://schemas.openxmlformats.org/officeDocument/2006/relationships/hyperlink" Target="https://ru.wikipedia.org/wiki/%D0%92%D0%BE%D0%BB%D0%BE%D0%B3%D0%B4%D0%B0" TargetMode="External"/><Relationship Id="rId20" Type="http://schemas.openxmlformats.org/officeDocument/2006/relationships/hyperlink" Target="https://ru.wikipedia.org/wiki/%D0%9A%D0%B8%D1%80%D0%BE%D0%B2_(%D0%9A%D0%B8%D1%80%D0%BE%D0%B2%D1%81%D0%BA%D0%B0%D1%8F_%D0%BE%D0%B1%D0%BB%D0%B0%D1%81%D1%82%D1%8C)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hyperlink" Target="https://ru.wikipedia.org/wiki/%D0%AF%D1%80%D0%BE%D1%81%D0%BB%D0%B0%D0%B2%D1%81%D0%BA%D0%B0%D1%8F_%D0%BE%D0%B1%D0%BB%D0%B0%D1%81%D1%82%D1%8C" TargetMode="External"/><Relationship Id="rId5" Type="http://schemas.openxmlformats.org/officeDocument/2006/relationships/image" Target="../media/image57.jpeg"/><Relationship Id="rId15" Type="http://schemas.openxmlformats.org/officeDocument/2006/relationships/hyperlink" Target="https://ru.wikipedia.org/wiki/%D0%9C%D0%BE%D1%81%D0%BA%D0%B2%D0%B0" TargetMode="External"/><Relationship Id="rId23" Type="http://schemas.openxmlformats.org/officeDocument/2006/relationships/image" Target="../media/image61.jpeg"/><Relationship Id="rId10" Type="http://schemas.openxmlformats.org/officeDocument/2006/relationships/hyperlink" Target="https://ru.wikipedia.org/wiki/%D0%90%D0%B4%D0%BC%D0%B8%D0%BD%D0%B8%D1%81%D1%82%D1%80%D0%B0%D1%82%D0%B8%D0%B2%D0%BD%D1%8B%D0%B9_%D1%86%D0%B5%D0%BD%D1%82%D1%80" TargetMode="External"/><Relationship Id="rId19" Type="http://schemas.openxmlformats.org/officeDocument/2006/relationships/hyperlink" Target="https://ru.wikipedia.org/wiki/%D0%98%D0%B2%D0%B0%D0%BD%D0%BE%D0%B2%D0%BE" TargetMode="External"/><Relationship Id="rId4" Type="http://schemas.openxmlformats.org/officeDocument/2006/relationships/image" Target="../media/image56.jpeg"/><Relationship Id="rId9" Type="http://schemas.openxmlformats.org/officeDocument/2006/relationships/hyperlink" Target="https://ru.wikipedia.org/wiki/%D0%A0%D0%BE%D1%81%D1%81%D0%B8%D1%8F" TargetMode="External"/><Relationship Id="rId14" Type="http://schemas.openxmlformats.org/officeDocument/2006/relationships/hyperlink" Target="https://ru.wikipedia.org/wiki/%D0%A6%D0%B5%D0%BD%D1%82%D1%80%D0%B0%D0%BB%D1%8C%D0%BD%D1%8B%D0%B9_%D1%84%D0%B5%D0%B4%D0%B5%D1%80%D0%B0%D0%BB%D1%8C%D0%BD%D1%8B%D0%B9_%D0%BE%D0%BA%D1%80%D1%83%D0%B3" TargetMode="External"/><Relationship Id="rId22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6"/>
            <a:ext cx="12192000" cy="683899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30238" y="750888"/>
            <a:ext cx="11561762" cy="3194050"/>
          </a:xfrm>
        </p:spPr>
        <p:txBody>
          <a:bodyPr>
            <a:normAutofit fontScale="62500" lnSpcReduction="20000"/>
          </a:bodyPr>
          <a:lstStyle/>
          <a:p>
            <a:endParaRPr lang="ru-RU" sz="5400" dirty="0" smtClean="0">
              <a:solidFill>
                <a:srgbClr val="C00000"/>
              </a:solidFill>
            </a:endParaRPr>
          </a:p>
          <a:p>
            <a:pPr algn="ctr"/>
            <a:r>
              <a:rPr lang="ru-RU" sz="14500" b="1" dirty="0" smtClean="0">
                <a:solidFill>
                  <a:srgbClr val="FFFF00"/>
                </a:solidFill>
              </a:rPr>
              <a:t>Детям о </a:t>
            </a:r>
            <a:r>
              <a:rPr lang="ru-RU" sz="14500" b="1" smtClean="0">
                <a:solidFill>
                  <a:srgbClr val="FFFF00"/>
                </a:solidFill>
              </a:rPr>
              <a:t>железной дороге</a:t>
            </a:r>
            <a:endParaRPr lang="ru-RU" sz="14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936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226" y="363255"/>
            <a:ext cx="8083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Правило № 3: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ЗАПРЕЩАЕТСЯ УСТРАИВАТЬ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ПОДВИЖНЫЕ ИГРЫ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Правило № </a:t>
            </a:r>
            <a:r>
              <a:rPr lang="ru-RU" sz="2400" b="1" dirty="0">
                <a:solidFill>
                  <a:srgbClr val="002060"/>
                </a:solidFill>
              </a:rPr>
              <a:t>4: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НЕЛЬЗЯ ПРИСЛОНЯТЬСЯ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 </a:t>
            </a:r>
            <a:r>
              <a:rPr lang="ru-RU" sz="2400" b="1" dirty="0">
                <a:solidFill>
                  <a:srgbClr val="C00000"/>
                </a:solidFill>
              </a:rPr>
              <a:t>ДВЕРЯМ В </a:t>
            </a:r>
            <a:r>
              <a:rPr lang="ru-RU" sz="2400" b="1" dirty="0" smtClean="0">
                <a:solidFill>
                  <a:srgbClr val="C00000"/>
                </a:solidFill>
              </a:rPr>
              <a:t>ЭЛЕКТРОПОЕЗДЕ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Правило № 5: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НЕОБХОДИМО </a:t>
            </a:r>
            <a:r>
              <a:rPr lang="ru-RU" sz="2400" b="1" dirty="0">
                <a:solidFill>
                  <a:srgbClr val="C00000"/>
                </a:solidFill>
              </a:rPr>
              <a:t>ПРОИЗВОДИТЬ ПОСАДКУ В ВАГОН И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ВЫСАЖИВАТЬСЯ ИЗ ВАГОНА ТОЛЬКО ПРИ ПОЛНОЙ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ОСТАНОВКЕ </a:t>
            </a:r>
            <a:r>
              <a:rPr lang="ru-RU" sz="2400" b="1" dirty="0" smtClean="0">
                <a:solidFill>
                  <a:srgbClr val="C00000"/>
                </a:solidFill>
              </a:rPr>
              <a:t>ПОЕЗДА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828" y="4482005"/>
            <a:ext cx="3001505" cy="2501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28" y="363255"/>
            <a:ext cx="4571999" cy="3341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15" y="4618488"/>
            <a:ext cx="3510012" cy="20675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381409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071" y="212943"/>
            <a:ext cx="8829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NewRomanPS-BoldMT"/>
              </a:rPr>
              <a:t>Правило № 6: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ЗАПРЕЩАЕТСЯ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ЗАЛЕЗАТЬ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НА ВАГОНЫ,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 ПОДЛЕЗАТЬ ПОД ВАГОНАМИ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ЗАЦЕПЛЯТЬСЯ ЗА НИХ.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NewRomanPS-BoldMT"/>
              </a:rPr>
              <a:t>Правило № 7: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НЕОБХОДИМО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ПЕРЕХОДИТЬ ЖЕЛЕЗНУЮ ДОРОГУ ТОЛЬКО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В УСТАНОВЛЕННЫХ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МЕСТАХ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NewRomanPS-BoldMT"/>
              </a:rPr>
              <a:t>Правило № 8: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ЗАПРЕЩАЕТСЯ ОСТАВЛЯТЬ НА ЖЕЛЕЗНОДОРОЖНЫХ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ПУТЯХ ПОСТОРОННИЕ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ПРЕДМЕТЫ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NewRomanPS-BoldMT"/>
              </a:rPr>
              <a:t>Правило № 9: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НЕЛЬЗЯ СТОЯТЬ </a:t>
            </a:r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НА КРАЮ ПЛАТФОРМЫ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NewRomanPS-BoldMT"/>
              </a:rPr>
              <a:t>Правило № 10:</a:t>
            </a:r>
          </a:p>
          <a:p>
            <a:r>
              <a:rPr lang="ru-RU" sz="3600" b="1" dirty="0">
                <a:solidFill>
                  <a:srgbClr val="FF0000"/>
                </a:solidFill>
                <a:latin typeface="TimesNewRomanPS-BoldMT"/>
              </a:rPr>
              <a:t>БУДЬ ПРЕДЕЛЬНО ОСТОРОЖЕН И ВНИМАТЕЛЕН!!!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06" y="480244"/>
            <a:ext cx="1713571" cy="2317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3" y="3714900"/>
            <a:ext cx="2254202" cy="2842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70" y="5206875"/>
            <a:ext cx="2578588" cy="1511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7429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1860826"/>
            <a:ext cx="3121592" cy="23381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49" y="1860826"/>
            <a:ext cx="3527034" cy="23470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00" y="4423106"/>
            <a:ext cx="3677298" cy="22918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73265" y="192140"/>
            <a:ext cx="8986879" cy="1486348"/>
          </a:xfr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Что может случиться с людьми, которые нарушают правила поведения на железной дороге?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704" y="4420903"/>
            <a:ext cx="4206605" cy="2402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6932" y="1879851"/>
            <a:ext cx="3673964" cy="2541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9212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71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044" y="624110"/>
            <a:ext cx="6926893" cy="816383"/>
          </a:xfr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C00000"/>
                </a:solidFill>
              </a:rPr>
              <a:t>Рисуют дети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23" y="1903522"/>
            <a:ext cx="5422269" cy="38382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0" y="1919452"/>
            <a:ext cx="5102974" cy="38223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999758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940" y="624110"/>
            <a:ext cx="6175331" cy="716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-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Будь внимателен"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9349" y="1202498"/>
            <a:ext cx="10647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игры:</a:t>
            </a:r>
          </a:p>
          <a:p>
            <a:r>
              <a:rPr lang="ru-RU" b="1" dirty="0"/>
              <a:t>Два игрока встают спиной друг к другу и боком ко всей группе. Водящий называет слова, связанные с железной дорогой (железнодорожные профессии, сигналы, названия поездов, правила на железной дороге). Один игрок хлопает в ладоши, когда называют </a:t>
            </a:r>
            <a:r>
              <a:rPr lang="ru-RU" b="1" dirty="0">
                <a:solidFill>
                  <a:srgbClr val="FF0000"/>
                </a:solidFill>
              </a:rPr>
              <a:t>профессии</a:t>
            </a:r>
            <a:r>
              <a:rPr lang="ru-RU" b="1" dirty="0"/>
              <a:t>, второй - когда называют </a:t>
            </a:r>
            <a:r>
              <a:rPr lang="ru-RU" b="1" dirty="0">
                <a:solidFill>
                  <a:srgbClr val="00B050"/>
                </a:solidFill>
              </a:rPr>
              <a:t>поезда.</a:t>
            </a:r>
            <a:r>
              <a:rPr lang="ru-RU" b="1" dirty="0"/>
              <a:t> Водящий - ребенок или воспитатель.</a:t>
            </a:r>
          </a:p>
          <a:p>
            <a:r>
              <a:rPr lang="ru-RU" b="1" dirty="0"/>
              <a:t>Дети подсчитывают количество правильных ответов, отмечают неверные  и пропущенные ответы.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Машинист, Сапсан, паровоз, рельсы, шпалы, проводник, локомотив, вагоны, дежурный по станции, Ласточка, монтер пути, электромеханик, тепловоз, электричка, Аллегро,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1475468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287774"/>
            <a:ext cx="2809879" cy="21046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645076" y="287775"/>
            <a:ext cx="8342332" cy="2430374"/>
          </a:xfrm>
          <a:prstGeom prst="wedgeRoundRectCallout">
            <a:avLst>
              <a:gd name="adj1" fmla="val -83786"/>
              <a:gd name="adj2" fmla="val -7540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Незнайка, ты запомнил ПРАВИЛА поведения на железной дороге? Теперь можно отправляться в путешествие. В России много железных дорог, а мы отправимся по одной из них, которая называется </a:t>
            </a:r>
            <a:r>
              <a:rPr lang="ru-RU" sz="2000" b="1" dirty="0" smtClean="0">
                <a:solidFill>
                  <a:srgbClr val="FFFF00"/>
                </a:solidFill>
              </a:rPr>
              <a:t>Северная железная дорога.</a:t>
            </a:r>
          </a:p>
          <a:p>
            <a:pPr algn="ctr"/>
            <a:r>
              <a:rPr lang="ru-RU" sz="2000" b="1" dirty="0" smtClean="0"/>
              <a:t>Мы посмотрим самые крупные и красивые города вдоль этой дороги. Это </a:t>
            </a:r>
            <a:r>
              <a:rPr lang="ru-RU" sz="2000" b="1" dirty="0" smtClean="0">
                <a:solidFill>
                  <a:srgbClr val="FFFF00"/>
                </a:solidFill>
              </a:rPr>
              <a:t>Иваново, Ярославль, </a:t>
            </a:r>
            <a:r>
              <a:rPr lang="ru-RU" sz="2000" b="1" dirty="0">
                <a:solidFill>
                  <a:srgbClr val="FFFF00"/>
                </a:solidFill>
              </a:rPr>
              <a:t>К</a:t>
            </a:r>
            <a:r>
              <a:rPr lang="ru-RU" sz="2000" b="1" dirty="0" smtClean="0">
                <a:solidFill>
                  <a:srgbClr val="FFFF00"/>
                </a:solidFill>
              </a:rPr>
              <a:t>острома, Вологда, Череповец, Архангельск и Воркута. 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041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4" y="150312"/>
            <a:ext cx="9306837" cy="65010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2927565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147" y="256223"/>
            <a:ext cx="3394515" cy="100520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4800" b="1" dirty="0" smtClean="0">
                <a:solidFill>
                  <a:srgbClr val="FF0000"/>
                </a:solidFill>
              </a:rPr>
              <a:t>Иваново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30171" y="1453021"/>
            <a:ext cx="8519659" cy="3274452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Ива́ново</a:t>
            </a:r>
            <a:r>
              <a:rPr lang="ru-RU" sz="1600" b="1" dirty="0">
                <a:solidFill>
                  <a:srgbClr val="002060"/>
                </a:solidFill>
              </a:rPr>
              <a:t> — </a:t>
            </a:r>
            <a:r>
              <a:rPr lang="ru-RU" sz="1600" b="1" dirty="0" smtClean="0">
                <a:solidFill>
                  <a:srgbClr val="002060"/>
                </a:solidFill>
              </a:rPr>
              <a:t>город </a:t>
            </a:r>
            <a:r>
              <a:rPr lang="ru-RU" sz="1600" b="1" dirty="0">
                <a:solidFill>
                  <a:srgbClr val="002060"/>
                </a:solidFill>
              </a:rPr>
              <a:t>в центральной России на берегу реки </a:t>
            </a:r>
            <a:r>
              <a:rPr lang="ru-RU" sz="1600" b="1" dirty="0" err="1">
                <a:solidFill>
                  <a:srgbClr val="002060"/>
                </a:solidFill>
              </a:rPr>
              <a:t>Уводь</a:t>
            </a:r>
            <a:r>
              <a:rPr lang="ru-RU" sz="1600" b="1" dirty="0">
                <a:solidFill>
                  <a:srgbClr val="002060"/>
                </a:solidFill>
              </a:rPr>
              <a:t>, административный центр Ивановской области. Население — 409 </a:t>
            </a:r>
            <a:r>
              <a:rPr lang="ru-RU" sz="1600" b="1" dirty="0" smtClean="0">
                <a:solidFill>
                  <a:srgbClr val="002060"/>
                </a:solidFill>
              </a:rPr>
              <a:t>285 </a:t>
            </a:r>
            <a:r>
              <a:rPr lang="ru-RU" sz="1600" b="1" dirty="0">
                <a:solidFill>
                  <a:srgbClr val="002060"/>
                </a:solidFill>
              </a:rPr>
              <a:t>чел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Город </a:t>
            </a:r>
            <a:r>
              <a:rPr lang="ru-RU" sz="1600" b="1" dirty="0">
                <a:solidFill>
                  <a:srgbClr val="002060"/>
                </a:solidFill>
              </a:rPr>
              <a:t>Иваново в первую очередь известен своей текстильной промышленностью, образовательными учреждениями и революционной историей. Известен под названиями «Город невест», «Родина </a:t>
            </a:r>
            <a:r>
              <a:rPr lang="ru-RU" sz="1600" b="1" dirty="0" smtClean="0">
                <a:solidFill>
                  <a:srgbClr val="002060"/>
                </a:solidFill>
              </a:rPr>
              <a:t>Первого </a:t>
            </a:r>
            <a:r>
              <a:rPr lang="ru-RU" sz="1600" b="1" dirty="0">
                <a:solidFill>
                  <a:srgbClr val="002060"/>
                </a:solidFill>
              </a:rPr>
              <a:t>Совета», «Ситцевый край», текстильная столица </a:t>
            </a:r>
            <a:r>
              <a:rPr lang="ru-RU" sz="1600" b="1" dirty="0" smtClean="0">
                <a:solidFill>
                  <a:srgbClr val="002060"/>
                </a:solidFill>
              </a:rPr>
              <a:t>России, </a:t>
            </a:r>
            <a:r>
              <a:rPr lang="ru-RU" sz="1600" b="1" dirty="0">
                <a:solidFill>
                  <a:srgbClr val="002060"/>
                </a:solidFill>
              </a:rPr>
              <a:t>а также «Русский и Красный Манчестер»</a:t>
            </a:r>
            <a:r>
              <a:rPr lang="ru-RU" sz="1600" b="1" baseline="30000" dirty="0">
                <a:solidFill>
                  <a:srgbClr val="002060"/>
                </a:solidFill>
                <a:hlinkClick r:id="rId2"/>
              </a:rPr>
              <a:t>[5]</a:t>
            </a:r>
            <a:r>
              <a:rPr lang="ru-RU" sz="1600" b="1" dirty="0">
                <a:solidFill>
                  <a:srgbClr val="002060"/>
                </a:solidFill>
              </a:rPr>
              <a:t>. Входит в </a:t>
            </a:r>
            <a:r>
              <a:rPr lang="ru-RU" sz="1600" b="1" dirty="0">
                <a:solidFill>
                  <a:srgbClr val="FF0000"/>
                </a:solidFill>
              </a:rPr>
              <a:t>Золотое кольцо </a:t>
            </a:r>
            <a:r>
              <a:rPr lang="ru-RU" sz="1600" b="1" dirty="0" smtClean="0">
                <a:solidFill>
                  <a:srgbClr val="FF0000"/>
                </a:solidFill>
              </a:rPr>
              <a:t>России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Достопримечательности Иваново: </a:t>
            </a:r>
            <a:r>
              <a:rPr lang="ru-RU" sz="1600" b="1" dirty="0" err="1" smtClean="0">
                <a:solidFill>
                  <a:srgbClr val="002060"/>
                </a:solidFill>
              </a:rPr>
              <a:t>Щудровская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палатка – самое старое кирпичное здание. Интересны причудливые дома: Дом-корабль, Дом-подкова. Самые крупные музеи в городе - Ивановский Краеведческий музей имени Д.Г </a:t>
            </a:r>
            <a:r>
              <a:rPr lang="ru-RU" sz="1600" b="1" dirty="0" err="1">
                <a:solidFill>
                  <a:srgbClr val="002060"/>
                </a:solidFill>
              </a:rPr>
              <a:t>Бурылина</a:t>
            </a:r>
            <a:r>
              <a:rPr lang="ru-RU" sz="1600" b="1" dirty="0">
                <a:solidFill>
                  <a:srgbClr val="002060"/>
                </a:solidFill>
              </a:rPr>
              <a:t> и Ивановский Художественный музей.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4" y="256224"/>
            <a:ext cx="2946257" cy="18541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AutoShape 2" descr="Картинки по запросу картинки главные достопримечательности Иваново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9" y="2341608"/>
            <a:ext cx="2968956" cy="20894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2" y="4727472"/>
            <a:ext cx="3040211" cy="19614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008" y="28402"/>
            <a:ext cx="1955822" cy="1464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9" y="4906083"/>
            <a:ext cx="2768251" cy="18354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22" y="4906083"/>
            <a:ext cx="2811027" cy="18706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609292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983" y="320675"/>
            <a:ext cx="4537206" cy="99860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5400" b="1" dirty="0" smtClean="0"/>
              <a:t>    </a:t>
            </a:r>
            <a:r>
              <a:rPr lang="ru-RU" sz="4400" b="1" dirty="0" smtClean="0">
                <a:solidFill>
                  <a:srgbClr val="0070C0"/>
                </a:solidFill>
              </a:rPr>
              <a:t>Ярославль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0" y="168275"/>
            <a:ext cx="2126640" cy="1417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4132839"/>
            <a:ext cx="2458572" cy="1724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4140693"/>
            <a:ext cx="2401335" cy="17986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499" y="2394451"/>
            <a:ext cx="2456536" cy="16347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00" y="4625476"/>
            <a:ext cx="1948377" cy="1948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AutoShape 2" descr="Картинки по запросу картинки главных достопримечательностей Ярославля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картинки главных достопримечательностей Ярославля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624" y="4625476"/>
            <a:ext cx="2595411" cy="19440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1277655" y="1720840"/>
            <a:ext cx="8166969" cy="2062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600" b="1" dirty="0" err="1"/>
              <a:t>Яросла́вль</a:t>
            </a:r>
            <a:r>
              <a:rPr lang="ru-RU" sz="1600" dirty="0"/>
              <a:t> </a:t>
            </a:r>
            <a:r>
              <a:rPr lang="ru-RU" sz="1600" b="1" dirty="0"/>
              <a:t>— </a:t>
            </a:r>
            <a:r>
              <a:rPr lang="ru-RU" sz="1600" b="1" dirty="0">
                <a:hlinkClick r:id="rId8" tooltip="Город"/>
              </a:rPr>
              <a:t>город</a:t>
            </a:r>
            <a:r>
              <a:rPr lang="ru-RU" sz="1600" b="1" dirty="0"/>
              <a:t> в </a:t>
            </a:r>
            <a:r>
              <a:rPr lang="ru-RU" sz="1600" b="1" dirty="0">
                <a:hlinkClick r:id="rId9" tooltip="Россия"/>
              </a:rPr>
              <a:t>России</a:t>
            </a:r>
            <a:r>
              <a:rPr lang="ru-RU" sz="1600" b="1" dirty="0"/>
              <a:t>, </a:t>
            </a:r>
            <a:r>
              <a:rPr lang="ru-RU" sz="1600" b="1" dirty="0">
                <a:hlinkClick r:id="rId10" tooltip="Административный центр"/>
              </a:rPr>
              <a:t>административный центр</a:t>
            </a:r>
            <a:r>
              <a:rPr lang="ru-RU" sz="1600" b="1" dirty="0"/>
              <a:t> </a:t>
            </a:r>
            <a:r>
              <a:rPr lang="ru-RU" sz="1600" b="1" dirty="0">
                <a:hlinkClick r:id="rId11" tooltip="Ярославская область"/>
              </a:rPr>
              <a:t>Ярославской области</a:t>
            </a:r>
            <a:r>
              <a:rPr lang="ru-RU" sz="1600" b="1" dirty="0"/>
              <a:t> </a:t>
            </a:r>
            <a:r>
              <a:rPr lang="ru-RU" sz="1600" b="1" dirty="0" smtClean="0"/>
              <a:t>. </a:t>
            </a:r>
            <a:r>
              <a:rPr lang="ru-RU" sz="1600" b="1" dirty="0"/>
              <a:t>Население — 603 961</a:t>
            </a:r>
            <a:r>
              <a:rPr lang="ru-RU" sz="1600" b="1" baseline="30000" dirty="0">
                <a:hlinkClick r:id="rId12"/>
              </a:rPr>
              <a:t>[3]</a:t>
            </a:r>
            <a:r>
              <a:rPr lang="ru-RU" sz="1600" b="1" dirty="0"/>
              <a:t> чел. (2015). Ярославль — </a:t>
            </a:r>
            <a:r>
              <a:rPr lang="ru-RU" sz="1600" b="1" dirty="0">
                <a:hlinkClick r:id="rId13" tooltip="Список городов России с населением более 100 тысяч жителей"/>
              </a:rPr>
              <a:t>третий по величине населения</a:t>
            </a:r>
            <a:r>
              <a:rPr lang="ru-RU" sz="1600" b="1" dirty="0"/>
              <a:t> город </a:t>
            </a:r>
            <a:r>
              <a:rPr lang="ru-RU" sz="1600" b="1" dirty="0">
                <a:hlinkClick r:id="rId14" tooltip="Центральный федеральный округ"/>
              </a:rPr>
              <a:t>Центрального федерального округа</a:t>
            </a:r>
            <a:r>
              <a:rPr lang="ru-RU" sz="1600" b="1" dirty="0"/>
              <a:t> Российской Федерации. Город является транспортным узлом, из которого расходятся железнодорожные линии и автодороги в направлении </a:t>
            </a:r>
            <a:r>
              <a:rPr lang="ru-RU" sz="1600" b="1" dirty="0">
                <a:hlinkClick r:id="rId15" tooltip="Москва"/>
              </a:rPr>
              <a:t>Москвы</a:t>
            </a:r>
            <a:r>
              <a:rPr lang="ru-RU" sz="1600" b="1" dirty="0"/>
              <a:t>, </a:t>
            </a:r>
            <a:r>
              <a:rPr lang="ru-RU" sz="1600" b="1" dirty="0">
                <a:hlinkClick r:id="rId16" tooltip="Вологда"/>
              </a:rPr>
              <a:t>Вологды</a:t>
            </a:r>
            <a:r>
              <a:rPr lang="ru-RU" sz="1600" b="1" dirty="0"/>
              <a:t>, </a:t>
            </a:r>
            <a:r>
              <a:rPr lang="ru-RU" sz="1600" b="1" dirty="0">
                <a:hlinkClick r:id="rId17" tooltip="Рыбинск"/>
              </a:rPr>
              <a:t>Рыбинска</a:t>
            </a:r>
            <a:r>
              <a:rPr lang="ru-RU" sz="1600" b="1" dirty="0"/>
              <a:t>, </a:t>
            </a:r>
            <a:r>
              <a:rPr lang="ru-RU" sz="1600" b="1" dirty="0">
                <a:hlinkClick r:id="rId18" tooltip="Кострома"/>
              </a:rPr>
              <a:t>Костромы</a:t>
            </a:r>
            <a:r>
              <a:rPr lang="ru-RU" sz="1600" b="1" dirty="0"/>
              <a:t>, </a:t>
            </a:r>
            <a:r>
              <a:rPr lang="ru-RU" sz="1600" b="1" dirty="0">
                <a:hlinkClick r:id="rId19" tooltip="Иваново"/>
              </a:rPr>
              <a:t>Иваново</a:t>
            </a:r>
            <a:r>
              <a:rPr lang="ru-RU" sz="1600" b="1" dirty="0"/>
              <a:t> и </a:t>
            </a:r>
            <a:r>
              <a:rPr lang="ru-RU" sz="1600" b="1" dirty="0">
                <a:hlinkClick r:id="rId20" tooltip="Киров (Кировская область)"/>
              </a:rPr>
              <a:t>Кирова</a:t>
            </a:r>
            <a:r>
              <a:rPr lang="ru-RU" sz="1600" b="1" dirty="0"/>
              <a:t>. В Ярославле действуют также речной порт и </a:t>
            </a:r>
            <a:r>
              <a:rPr lang="ru-RU" sz="1600" b="1" dirty="0" smtClean="0">
                <a:hlinkClick r:id="rId21" tooltip="Туношна (аэропорт)"/>
              </a:rPr>
              <a:t>аэропорт</a:t>
            </a:r>
            <a:r>
              <a:rPr lang="ru-RU" sz="1600" b="1" dirty="0" smtClean="0"/>
              <a:t>. </a:t>
            </a:r>
            <a:r>
              <a:rPr lang="ru-RU" sz="1600" b="1" dirty="0"/>
              <a:t>Ярославль традиционно считается одним из основных объектов Золотого кольца России.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04" y="305595"/>
            <a:ext cx="2381250" cy="17907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77" y="4982930"/>
            <a:ext cx="2204881" cy="16580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37248296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08" y="319053"/>
            <a:ext cx="4434213" cy="6757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4000" b="1" dirty="0" smtClean="0">
                <a:solidFill>
                  <a:srgbClr val="00B050"/>
                </a:solidFill>
              </a:rPr>
              <a:t>Кострома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AutoShape 2" descr="Картинки по запросу картинки главных достопримечательностей Костромы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2229" y="1189973"/>
            <a:ext cx="11148163" cy="400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Кострома́ </a:t>
            </a:r>
            <a:r>
              <a:rPr lang="ru-RU" sz="1600" b="1" dirty="0"/>
              <a:t>— город (с 1152) в России на реке Волге, административный центр Костромской области, крупный речной порт. Население — 276 </a:t>
            </a:r>
            <a:r>
              <a:rPr lang="ru-RU" sz="1600" b="1" dirty="0" smtClean="0"/>
              <a:t>090чел. Кострома- один </a:t>
            </a:r>
            <a:r>
              <a:rPr lang="ru-RU" sz="1600" b="1" dirty="0"/>
              <a:t>из древнейших </a:t>
            </a:r>
            <a:r>
              <a:rPr lang="ru-RU" sz="1600" b="1" dirty="0" smtClean="0"/>
              <a:t>городов России. Он, </a:t>
            </a:r>
            <a:r>
              <a:rPr lang="ru-RU" sz="1600" b="1" dirty="0"/>
              <a:t>не только культурный исторический центр, с множеством достопримечательностей, но и промышленный центр </a:t>
            </a:r>
            <a:r>
              <a:rPr lang="ru-RU" sz="1600" b="1" dirty="0" smtClean="0"/>
              <a:t>Костромской </a:t>
            </a:r>
            <a:r>
              <a:rPr lang="ru-RU" sz="1600" b="1" dirty="0"/>
              <a:t>области.</a:t>
            </a:r>
          </a:p>
          <a:p>
            <a:r>
              <a:rPr lang="ru-RU" sz="1600" b="1" dirty="0" smtClean="0"/>
              <a:t>Кострома </a:t>
            </a:r>
            <a:r>
              <a:rPr lang="ru-RU" sz="1600" b="1" dirty="0"/>
              <a:t>расположена не так далеко от Москвы – в 330 километрах. Примечательно то, что Кострома расположилась сразу на двух берегах реки Волги и реки Костромы</a:t>
            </a:r>
            <a:r>
              <a:rPr lang="ru-RU" sz="1600" b="1" dirty="0" smtClean="0"/>
              <a:t>.. </a:t>
            </a:r>
            <a:r>
              <a:rPr lang="ru-RU" sz="1600" b="1" dirty="0"/>
              <a:t>На набережной Костромы расположено много причалов, портов. Очень красива набережная Костромы – жители ухаживают за ней с любовью и следят за ее чистотой. Здесь </a:t>
            </a:r>
            <a:r>
              <a:rPr lang="ru-RU" sz="1600" b="1" dirty="0" smtClean="0"/>
              <a:t> можно </a:t>
            </a:r>
            <a:r>
              <a:rPr lang="ru-RU" sz="1600" b="1" dirty="0"/>
              <a:t>покататься на теплоходе, гидроциклах, насладиться живописными красотами берегов Волги. 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В</a:t>
            </a:r>
            <a:r>
              <a:rPr lang="ru-RU" sz="1600" b="1" dirty="0" smtClean="0"/>
              <a:t> Костроме можно </a:t>
            </a:r>
            <a:r>
              <a:rPr lang="ru-RU" sz="1600" b="1" dirty="0"/>
              <a:t>погулять по центру города – полюбоваться на древнюю архитектуру, белокаменные церкви, старинные Торговые ряды, в которых жизнь кипит до сих </a:t>
            </a:r>
            <a:r>
              <a:rPr lang="ru-RU" sz="1600" b="1" dirty="0" smtClean="0"/>
              <a:t>пор. Визитная карточка </a:t>
            </a:r>
            <a:r>
              <a:rPr lang="ru-RU" sz="1600" b="1" dirty="0"/>
              <a:t>Костромы – </a:t>
            </a:r>
            <a:r>
              <a:rPr lang="ru-RU" sz="1600" b="1" dirty="0" smtClean="0"/>
              <a:t>пожарная каланча...</a:t>
            </a:r>
            <a:endParaRPr lang="ru-RU" sz="1600" b="1" dirty="0"/>
          </a:p>
          <a:p>
            <a:endParaRPr lang="ru-RU" sz="1400" b="1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311" y="4430836"/>
            <a:ext cx="2709174" cy="17354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2" y="4518518"/>
            <a:ext cx="2607864" cy="17354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69" y="5041247"/>
            <a:ext cx="2821429" cy="158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427" y="4826679"/>
            <a:ext cx="2192279" cy="16420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136895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войная стрелка влево/вправо 11"/>
          <p:cNvSpPr/>
          <p:nvPr/>
        </p:nvSpPr>
        <p:spPr>
          <a:xfrm>
            <a:off x="2054269" y="0"/>
            <a:ext cx="8793272" cy="122943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6415"/>
            <a:ext cx="8911687" cy="8567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Кто водит эти мощные поезда?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63265" y="1229430"/>
            <a:ext cx="8915400" cy="145780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Одна из главных профессий на железнодорожном транспорте – это </a:t>
            </a:r>
            <a:r>
              <a:rPr lang="ru-RU" sz="2800" b="1" dirty="0" smtClean="0">
                <a:solidFill>
                  <a:srgbClr val="FF0000"/>
                </a:solidFill>
              </a:rPr>
              <a:t>машинист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Слово «машинист» означает: «машинный мастер». Много должен знать и уметь машинист. Он ведет локомотив, следит за дорогой, дает распоряжения помощнику.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7" y="1706509"/>
            <a:ext cx="1981200" cy="23145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68" y="2809824"/>
            <a:ext cx="2329226" cy="17446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2" y="2809824"/>
            <a:ext cx="2657475" cy="17240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40" y="4818405"/>
            <a:ext cx="2365417" cy="16743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4" y="4796092"/>
            <a:ext cx="2619375" cy="1743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1" y="2900312"/>
            <a:ext cx="2971800" cy="15430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2508" y="4796092"/>
            <a:ext cx="2619375" cy="17430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2" y="4772040"/>
            <a:ext cx="2655518" cy="17671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77549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333" y="200416"/>
            <a:ext cx="8379911" cy="77407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Проводник пассажирского поезда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2187" y="974488"/>
            <a:ext cx="10496810" cy="32217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Это хозяин пассажирского вагона. Он встречает нас на перроне перед входом в вагон, проверяет билет, документы. И от того, как он выполняет свои обязанности, зависит наше настроение в пути.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Проводник отвечает за каждого пассажира в вагоне. Он получает на сохранность проездной билет.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Каждый проводник – это представитель железной дороги. Поэтому он понимает сигналы светофоров, знает язык путевых знаков.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Рабочее место проводника – весь вагон. В нем он поддерживает порядок, следит за работой отопления, радио, исправностью освещения. Но главная забота проводника – пассажиры. В его обязанности входит выдать пассажирам белье, нагреть титан, принести чай, кофе, печенье.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22" y="4687278"/>
            <a:ext cx="2131094" cy="1905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9" y="4687278"/>
            <a:ext cx="2761501" cy="17430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3" y="4457212"/>
            <a:ext cx="2486156" cy="19731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2" y="4687277"/>
            <a:ext cx="2619375" cy="17430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790" y="112456"/>
            <a:ext cx="1314353" cy="93882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="" xmlns:p14="http://schemas.microsoft.com/office/powerpoint/2010/main" val="11781855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5469"/>
            <a:ext cx="7540632" cy="701457"/>
          </a:xfr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2800" b="1" dirty="0" smtClean="0">
                <a:solidFill>
                  <a:schemeClr val="bg1"/>
                </a:solidFill>
              </a:rPr>
              <a:t>Детская железная дорога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0" y="4618819"/>
            <a:ext cx="3045342" cy="2346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95" y="4471121"/>
            <a:ext cx="3426776" cy="23868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266" y="4502520"/>
            <a:ext cx="3069136" cy="20349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8932" y="1202499"/>
            <a:ext cx="113611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Это настоящая железная дорога, по которой ходят настоящие поезда. Пусть они не такие большие, как на обычной дороге, а узкоколейные. Но они самые настоящие. Обычно ДЖД представляет собой изолированный участок узкоколейной железной дороги длиной в несколько километров без выхода на общую сеть железных дорог.</a:t>
            </a:r>
          </a:p>
          <a:p>
            <a:r>
              <a:rPr lang="ru-RU" b="1" dirty="0">
                <a:cs typeface="Times New Roman" panose="02020603050405020304" pitchFamily="18" charset="0"/>
              </a:rPr>
              <a:t>"А почему же она – детская?", – спросите вы. Да потому, что всем хозяйством управляют сами дети. Машинисты тепловоза, дежурные по станции, проводники вагонов, стрелочники – школьники. Всю зиму дети изучают азы железнодорожных специальностей, проходят теоретические курсы. А потом, сдав соответствующие экзамены, под руководством квалифицированных взрослых инструкторов закрепляют полученные знания на практике. Одна из важнейших задач ДЖД – привить интерес подрастающего поколения к железной дороге, с тем, чтобы выпускники ДЖД по окончании школы уже осознанно выбирали профессию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06353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артинки по запросу анимация о железной дороге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Картинки по запросу анимация о железной дороге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89348" y="320675"/>
            <a:ext cx="10989916" cy="2622941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Первая детская железная дорога открылась летом 1935 года в </a:t>
            </a:r>
            <a:r>
              <a:rPr lang="ru-RU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Тбилиси. </a:t>
            </a:r>
            <a:r>
              <a:rPr lang="ru-RU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ионеры </a:t>
            </a:r>
            <a:r>
              <a:rPr lang="ru-RU" sz="1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детскими лопатками отсыпали полотно строящейся железной дороги. Удивительно, но так и было на самом деле! Дети работали по 1-2 часа один раз в пятидневку. Они были так увлечены работой, что их приходилось буквально оттаскивать с места строительства. Для самых младших на строительстве ДЖД были даже организованы специальные комнаты отдыха с плюшевыми игрушками – страшным дефицитом тех лет. При этом, естественно, самые тяжёлые работы – укладку шпал и рельсов – проводили всё-таки взрослые. Паровозы и вагоны для первых ДЖД строились буквально из металлолома, найденного на свалке..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9" y="3164374"/>
            <a:ext cx="3088751" cy="23135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27" y="4604343"/>
            <a:ext cx="2820203" cy="21124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71" y="4383584"/>
            <a:ext cx="2864085" cy="21452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51" y="3164374"/>
            <a:ext cx="3019118" cy="20090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2343448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32171" y="573783"/>
            <a:ext cx="2632510" cy="603663"/>
          </a:xfr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>
                <a:solidFill>
                  <a:schemeClr val="bg1"/>
                </a:solidFill>
              </a:rPr>
              <a:t>Загадки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775" y="1327760"/>
            <a:ext cx="4221272" cy="53553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Железные </a:t>
            </a:r>
            <a:r>
              <a:rPr lang="ru-RU" b="1" dirty="0">
                <a:solidFill>
                  <a:srgbClr val="002060"/>
                </a:solidFill>
              </a:rPr>
              <a:t>избушки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Прицеплены друг к дружке.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Одна из них с трубой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Везет всех за собой.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/>
              <a:t>(локомотив и вагоны)</a:t>
            </a:r>
            <a:br>
              <a:rPr lang="ru-RU" dirty="0"/>
            </a:br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Я </a:t>
            </a:r>
            <a:r>
              <a:rPr lang="ru-RU" b="1" dirty="0">
                <a:solidFill>
                  <a:srgbClr val="00B050"/>
                </a:solidFill>
              </a:rPr>
              <a:t>вошел в зеленый дом,</a:t>
            </a:r>
          </a:p>
          <a:p>
            <a:r>
              <a:rPr lang="ru-RU" b="1" dirty="0">
                <a:solidFill>
                  <a:srgbClr val="00B050"/>
                </a:solidFill>
              </a:rPr>
              <a:t>Но недолго пробыл в нем.</a:t>
            </a:r>
          </a:p>
          <a:p>
            <a:r>
              <a:rPr lang="ru-RU" b="1" dirty="0">
                <a:solidFill>
                  <a:srgbClr val="00B050"/>
                </a:solidFill>
              </a:rPr>
              <a:t>Оказался этот дом</a:t>
            </a:r>
          </a:p>
          <a:p>
            <a:r>
              <a:rPr lang="ru-RU" b="1" dirty="0">
                <a:solidFill>
                  <a:srgbClr val="00B050"/>
                </a:solidFill>
              </a:rPr>
              <a:t>Быстро в городе другом.</a:t>
            </a:r>
          </a:p>
          <a:p>
            <a:r>
              <a:rPr lang="ru-RU" dirty="0"/>
              <a:t>(пассажирский поезд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Мимо рощи, мимо яра,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Мчит без дыма, мчит без пара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Паровоза сестричка ...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Кто такая? ...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(электричка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88274" y="1327760"/>
            <a:ext cx="4772416" cy="535531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Знак ребят предупреждает,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От несчастья ограждает: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"Переезд! Во всю гляди!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 шлагбаумом следи".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>(Железнодорожный переезд со </a:t>
            </a:r>
            <a:r>
              <a:rPr lang="ru-RU" dirty="0" smtClean="0"/>
              <a:t>шлагбаумом)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Три </a:t>
            </a:r>
            <a:r>
              <a:rPr lang="ru-RU" b="1" dirty="0">
                <a:solidFill>
                  <a:srgbClr val="FFFF00"/>
                </a:solidFill>
              </a:rPr>
              <a:t>глаза - три приказа,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Красный - самый опасный.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(светофор</a:t>
            </a:r>
            <a:r>
              <a:rPr lang="ru-RU" i="1" dirty="0" smtClean="0"/>
              <a:t>)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Я </a:t>
            </a:r>
            <a:r>
              <a:rPr lang="ru-RU" b="1" dirty="0">
                <a:solidFill>
                  <a:srgbClr val="002060"/>
                </a:solidFill>
              </a:rPr>
              <a:t>в любое время года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 </a:t>
            </a:r>
            <a:r>
              <a:rPr lang="ru-RU" b="1" dirty="0">
                <a:solidFill>
                  <a:srgbClr val="002060"/>
                </a:solidFill>
              </a:rPr>
              <a:t>любую непогоду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Очень часто, в час любой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Провезу вас под землей.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i="1" dirty="0"/>
              <a:t>                             (поезд метро</a:t>
            </a:r>
            <a:r>
              <a:rPr lang="ru-RU" i="1" dirty="0" smtClean="0"/>
              <a:t>)</a:t>
            </a:r>
          </a:p>
          <a:p>
            <a:endParaRPr lang="ru-RU" i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864816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6"/>
            <a:ext cx="12192000" cy="68166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1289856"/>
            <a:ext cx="4013929" cy="300657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3206663" y="226272"/>
            <a:ext cx="8054236" cy="1778695"/>
          </a:xfrm>
          <a:prstGeom prst="cloudCallout">
            <a:avLst>
              <a:gd name="adj1" fmla="val -50725"/>
              <a:gd name="adj2" fmla="val 69952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Знайка</a:t>
            </a:r>
            <a:r>
              <a:rPr lang="ru-RU" sz="2400" b="1" i="1" dirty="0" smtClean="0">
                <a:solidFill>
                  <a:srgbClr val="C00000"/>
                </a:solidFill>
              </a:rPr>
              <a:t>, поехали быстрее путешествовать на поезде!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4434215" y="2004967"/>
            <a:ext cx="7540668" cy="4621301"/>
          </a:xfrm>
          <a:prstGeom prst="wedgeEllipseCallout">
            <a:avLst>
              <a:gd name="adj1" fmla="val -90622"/>
              <a:gd name="adj2" fmla="val -2999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Не надо торопиться!!!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Железная дорога – зона повышенной опасности!!!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Необходимо сначала узнать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правила поведения на железной дороге.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221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378" y="1866378"/>
            <a:ext cx="9720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                  Эпизод </a:t>
            </a:r>
            <a:r>
              <a:rPr lang="ru-RU" sz="1600" b="1" dirty="0">
                <a:solidFill>
                  <a:srgbClr val="002060"/>
                </a:solidFill>
              </a:rPr>
              <a:t>из м/ф «Простоквашино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b="1" dirty="0">
              <a:solidFill>
                <a:srgbClr val="C00000"/>
              </a:solidFill>
              <a:latin typeface="TimesNewRomanPS-BoldMT"/>
            </a:endParaRPr>
          </a:p>
          <a:p>
            <a:endParaRPr lang="ru-RU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b="1" dirty="0">
              <a:solidFill>
                <a:srgbClr val="C00000"/>
              </a:solidFill>
              <a:latin typeface="TimesNewRomanPS-BoldMT"/>
            </a:endParaRPr>
          </a:p>
          <a:p>
            <a:endParaRPr lang="ru-RU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b="1" dirty="0">
              <a:solidFill>
                <a:srgbClr val="C00000"/>
              </a:solidFill>
              <a:latin typeface="TimesNewRomanPS-BoldMT"/>
            </a:endParaRPr>
          </a:p>
          <a:p>
            <a:endParaRPr lang="ru-RU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b="1" dirty="0" smtClean="0">
              <a:solidFill>
                <a:srgbClr val="C00000"/>
              </a:solidFill>
              <a:latin typeface="TimesNewRomanPS-BoldMT"/>
            </a:endParaRPr>
          </a:p>
          <a:p>
            <a:endParaRPr lang="ru-RU" b="1" dirty="0">
              <a:solidFill>
                <a:srgbClr val="C00000"/>
              </a:solidFill>
              <a:latin typeface="TimesNewRomanPS-BoldMT"/>
            </a:endParaRPr>
          </a:p>
          <a:p>
            <a:endParaRPr lang="ru-RU" b="1" dirty="0" smtClean="0">
              <a:solidFill>
                <a:srgbClr val="002060"/>
              </a:solidFill>
              <a:latin typeface="TimesNewRomanPS-BoldMT"/>
            </a:endParaRPr>
          </a:p>
          <a:p>
            <a:endParaRPr lang="ru-RU" b="1" dirty="0">
              <a:solidFill>
                <a:srgbClr val="002060"/>
              </a:solidFill>
              <a:latin typeface="TimesNewRomanPS-BoldM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NewRomanPS-BoldMT"/>
              </a:rPr>
              <a:t>Правило </a:t>
            </a:r>
            <a:r>
              <a:rPr lang="ru-RU" b="1" dirty="0">
                <a:solidFill>
                  <a:srgbClr val="002060"/>
                </a:solidFill>
                <a:latin typeface="TimesNewRomanPS-BoldMT"/>
              </a:rPr>
              <a:t>№ 1: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НАХОДИТЬСЯ НА ОБЪЕКТАХ ЖЕЛЕЗНОДОРОЖНОГО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ТРАНСПОРТА ТОЛЬКО В СОПРОВОЖДЕНИИ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ВЗРОСЛЫХ</a:t>
            </a:r>
            <a:endParaRPr lang="ru-RU" sz="2400" b="1" dirty="0">
              <a:solidFill>
                <a:srgbClr val="C00000"/>
              </a:solidFill>
              <a:latin typeface="TimesNewRomanPS-BoldM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0" t="4958" r="1818" b="6117"/>
          <a:stretch/>
        </p:blipFill>
        <p:spPr>
          <a:xfrm>
            <a:off x="1640582" y="2557686"/>
            <a:ext cx="4226147" cy="23748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736" y="2430050"/>
            <a:ext cx="3753085" cy="25024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098" y="324848"/>
            <a:ext cx="1408145" cy="19463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9" y="264378"/>
            <a:ext cx="2345845" cy="20672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18772" y="365675"/>
            <a:ext cx="5348613" cy="1048639"/>
          </a:xfrm>
          <a:prstGeom prst="wedgeRoundRectCallout">
            <a:avLst>
              <a:gd name="adj1" fmla="val -69614"/>
              <a:gd name="adj2" fmla="val 78535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Давай посмотрим как ведут себя </a:t>
            </a:r>
            <a:r>
              <a:rPr lang="ru-RU" sz="2000" b="1" dirty="0" err="1" smtClean="0">
                <a:solidFill>
                  <a:srgbClr val="002060"/>
                </a:solidFill>
              </a:rPr>
              <a:t>мультгерои</a:t>
            </a:r>
            <a:r>
              <a:rPr lang="ru-RU" sz="2000" b="1" dirty="0" smtClean="0">
                <a:solidFill>
                  <a:srgbClr val="002060"/>
                </a:solidFill>
              </a:rPr>
              <a:t> на железной дороге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5549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436" y="413358"/>
            <a:ext cx="95483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NewRomanPS-BoldMT"/>
              </a:rPr>
              <a:t>Правило № 2: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NewRomanPS-BoldMT"/>
              </a:rPr>
              <a:t>ЗАПРЕЩАЕТСЯ ВЫСОВЫВАТЬСЯ ИЗ ОКНА </a:t>
            </a:r>
            <a:r>
              <a:rPr lang="ru-RU" sz="2400" b="1" dirty="0" smtClean="0">
                <a:solidFill>
                  <a:srgbClr val="C00000"/>
                </a:solidFill>
                <a:latin typeface="TimesNewRomanPS-BoldMT"/>
              </a:rPr>
              <a:t>ПОЕЗДА (ЭЛЕКТРОПОЕЗДА)</a:t>
            </a:r>
            <a:endParaRPr lang="ru-RU" sz="2400" b="1" dirty="0">
              <a:solidFill>
                <a:srgbClr val="C00000"/>
              </a:solidFill>
              <a:latin typeface="TimesNewRomanPS-BoldM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99" y="1641143"/>
            <a:ext cx="3780772" cy="2538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41" y="1407344"/>
            <a:ext cx="3317635" cy="26349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52" y="4269069"/>
            <a:ext cx="4600575" cy="23374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005021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2788</TotalTime>
  <Words>911</Words>
  <Application>Microsoft Office PowerPoint</Application>
  <PresentationFormat>Произвольный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Слайд 1</vt:lpstr>
      <vt:lpstr>Кто водит эти мощные поезда?</vt:lpstr>
      <vt:lpstr>Проводник пассажирского поезда</vt:lpstr>
      <vt:lpstr>         Детская железная дорога</vt:lpstr>
      <vt:lpstr>Первая детская железная дорога открылась летом 1935 года в Тбилиси. Пионеры детскими лопатками отсыпали полотно строящейся железной дороги. Удивительно, но так и было на самом деле! Дети работали по 1-2 часа один раз в пятидневку. Они были так увлечены работой, что их приходилось буквально оттаскивать с места строительства. Для самых младших на строительстве ДЖД были даже организованы специальные комнаты отдыха с плюшевыми игрушками – страшным дефицитом тех лет. При этом, естественно, самые тяжёлые работы – укладку шпал и рельсов – проводили всё-таки взрослые. Паровозы и вагоны для первых ДЖД строились буквально из металлолома, найденного на свалке..  </vt:lpstr>
      <vt:lpstr>    Загадки </vt:lpstr>
      <vt:lpstr>Слайд 7</vt:lpstr>
      <vt:lpstr>Слайд 8</vt:lpstr>
      <vt:lpstr>Слайд 9</vt:lpstr>
      <vt:lpstr>Слайд 10</vt:lpstr>
      <vt:lpstr>Слайд 11</vt:lpstr>
      <vt:lpstr>Что может случиться с людьми, которые нарушают правила поведения на железной дороге?</vt:lpstr>
      <vt:lpstr>                Рисуют дети</vt:lpstr>
      <vt:lpstr>Игра -  "Будь внимателен" </vt:lpstr>
      <vt:lpstr>Слайд 15</vt:lpstr>
      <vt:lpstr>Слайд 16</vt:lpstr>
      <vt:lpstr>  Иваново</vt:lpstr>
      <vt:lpstr>    Ярославль</vt:lpstr>
      <vt:lpstr>         Кострома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железная дорога</dc:title>
  <dc:creator>ds87</dc:creator>
  <cp:lastModifiedBy>di-KobrinetsOE</cp:lastModifiedBy>
  <cp:revision>184</cp:revision>
  <dcterms:created xsi:type="dcterms:W3CDTF">2015-12-07T08:07:32Z</dcterms:created>
  <dcterms:modified xsi:type="dcterms:W3CDTF">2016-03-14T12:40:01Z</dcterms:modified>
</cp:coreProperties>
</file>